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7" r:id="rId6"/>
    <p:sldId id="305" r:id="rId7"/>
    <p:sldId id="326" r:id="rId8"/>
    <p:sldId id="329" r:id="rId9"/>
    <p:sldId id="313" r:id="rId10"/>
    <p:sldId id="271" r:id="rId11"/>
    <p:sldId id="312" r:id="rId12"/>
    <p:sldId id="317" r:id="rId13"/>
    <p:sldId id="316" r:id="rId14"/>
    <p:sldId id="318" r:id="rId15"/>
    <p:sldId id="319" r:id="rId16"/>
    <p:sldId id="322" r:id="rId17"/>
    <p:sldId id="320" r:id="rId18"/>
    <p:sldId id="323" r:id="rId19"/>
    <p:sldId id="321" r:id="rId20"/>
    <p:sldId id="327" r:id="rId21"/>
    <p:sldId id="324" r:id="rId22"/>
    <p:sldId id="325" r:id="rId23"/>
    <p:sldId id="315" r:id="rId24"/>
    <p:sldId id="328" r:id="rId25"/>
  </p:sldIdLst>
  <p:sldSz cx="12192000" cy="6858000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3"/>
    <a:srgbClr val="C4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6EF60-2158-4659-8072-147E5D9ED09F}" v="1" dt="2025-03-07T11:42:32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66" autoAdjust="0"/>
  </p:normalViewPr>
  <p:slideViewPr>
    <p:cSldViewPr snapToGrid="0">
      <p:cViewPr varScale="1">
        <p:scale>
          <a:sx n="57" d="100"/>
          <a:sy n="57" d="100"/>
        </p:scale>
        <p:origin x="93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Jackson" userId="09fbc4de-8bbe-40f6-8c54-82757df5f19d" providerId="ADAL" clId="{C9E6EF60-2158-4659-8072-147E5D9ED09F}"/>
    <pc:docChg chg="addSld delSld modSld">
      <pc:chgData name="M Jackson" userId="09fbc4de-8bbe-40f6-8c54-82757df5f19d" providerId="ADAL" clId="{C9E6EF60-2158-4659-8072-147E5D9ED09F}" dt="2025-03-07T11:46:42.995" v="372" actId="20577"/>
      <pc:docMkLst>
        <pc:docMk/>
      </pc:docMkLst>
      <pc:sldChg chg="modNotesTx">
        <pc:chgData name="M Jackson" userId="09fbc4de-8bbe-40f6-8c54-82757df5f19d" providerId="ADAL" clId="{C9E6EF60-2158-4659-8072-147E5D9ED09F}" dt="2025-03-07T11:44:03.762" v="244" actId="6549"/>
        <pc:sldMkLst>
          <pc:docMk/>
          <pc:sldMk cId="639653651" sldId="257"/>
        </pc:sldMkLst>
      </pc:sldChg>
      <pc:sldChg chg="del">
        <pc:chgData name="M Jackson" userId="09fbc4de-8bbe-40f6-8c54-82757df5f19d" providerId="ADAL" clId="{C9E6EF60-2158-4659-8072-147E5D9ED09F}" dt="2025-03-07T11:42:18.841" v="2" actId="47"/>
        <pc:sldMkLst>
          <pc:docMk/>
          <pc:sldMk cId="2348657537" sldId="260"/>
        </pc:sldMkLst>
      </pc:sldChg>
      <pc:sldChg chg="del">
        <pc:chgData name="M Jackson" userId="09fbc4de-8bbe-40f6-8c54-82757df5f19d" providerId="ADAL" clId="{C9E6EF60-2158-4659-8072-147E5D9ED09F}" dt="2025-03-07T11:42:17.849" v="1" actId="47"/>
        <pc:sldMkLst>
          <pc:docMk/>
          <pc:sldMk cId="2132362291" sldId="262"/>
        </pc:sldMkLst>
      </pc:sldChg>
      <pc:sldChg chg="modSp mod modNotesTx">
        <pc:chgData name="M Jackson" userId="09fbc4de-8bbe-40f6-8c54-82757df5f19d" providerId="ADAL" clId="{C9E6EF60-2158-4659-8072-147E5D9ED09F}" dt="2025-03-07T11:46:42.995" v="372" actId="20577"/>
        <pc:sldMkLst>
          <pc:docMk/>
          <pc:sldMk cId="3839548462" sldId="271"/>
        </pc:sldMkLst>
        <pc:spChg chg="mod">
          <ac:chgData name="M Jackson" userId="09fbc4de-8bbe-40f6-8c54-82757df5f19d" providerId="ADAL" clId="{C9E6EF60-2158-4659-8072-147E5D9ED09F}" dt="2025-03-07T11:46:42.995" v="372" actId="20577"/>
          <ac:spMkLst>
            <pc:docMk/>
            <pc:sldMk cId="3839548462" sldId="271"/>
            <ac:spMk id="4" creationId="{4C4D740D-4AEC-48AF-8507-4F456489E300}"/>
          </ac:spMkLst>
        </pc:spChg>
      </pc:sldChg>
      <pc:sldChg chg="modNotesTx">
        <pc:chgData name="M Jackson" userId="09fbc4de-8bbe-40f6-8c54-82757df5f19d" providerId="ADAL" clId="{C9E6EF60-2158-4659-8072-147E5D9ED09F}" dt="2025-03-07T11:44:09.986" v="245" actId="6549"/>
        <pc:sldMkLst>
          <pc:docMk/>
          <pc:sldMk cId="3183324931" sldId="305"/>
        </pc:sldMkLst>
      </pc:sldChg>
      <pc:sldChg chg="del">
        <pc:chgData name="M Jackson" userId="09fbc4de-8bbe-40f6-8c54-82757df5f19d" providerId="ADAL" clId="{C9E6EF60-2158-4659-8072-147E5D9ED09F}" dt="2025-03-07T11:42:17.359" v="0" actId="47"/>
        <pc:sldMkLst>
          <pc:docMk/>
          <pc:sldMk cId="3846710012" sldId="310"/>
        </pc:sldMkLst>
      </pc:sldChg>
      <pc:sldChg chg="del">
        <pc:chgData name="M Jackson" userId="09fbc4de-8bbe-40f6-8c54-82757df5f19d" providerId="ADAL" clId="{C9E6EF60-2158-4659-8072-147E5D9ED09F}" dt="2025-03-07T11:42:20.198" v="3" actId="47"/>
        <pc:sldMkLst>
          <pc:docMk/>
          <pc:sldMk cId="1664406022" sldId="311"/>
        </pc:sldMkLst>
      </pc:sldChg>
      <pc:sldChg chg="modNotesTx">
        <pc:chgData name="M Jackson" userId="09fbc4de-8bbe-40f6-8c54-82757df5f19d" providerId="ADAL" clId="{C9E6EF60-2158-4659-8072-147E5D9ED09F}" dt="2025-03-07T11:44:47.177" v="248" actId="6549"/>
        <pc:sldMkLst>
          <pc:docMk/>
          <pc:sldMk cId="4215905981" sldId="312"/>
        </pc:sldMkLst>
      </pc:sldChg>
      <pc:sldChg chg="modNotesTx">
        <pc:chgData name="M Jackson" userId="09fbc4de-8bbe-40f6-8c54-82757df5f19d" providerId="ADAL" clId="{C9E6EF60-2158-4659-8072-147E5D9ED09F}" dt="2025-03-07T11:43:58.179" v="237" actId="6549"/>
        <pc:sldMkLst>
          <pc:docMk/>
          <pc:sldMk cId="777733188" sldId="313"/>
        </pc:sldMkLst>
      </pc:sldChg>
      <pc:sldChg chg="modNotesTx">
        <pc:chgData name="M Jackson" userId="09fbc4de-8bbe-40f6-8c54-82757df5f19d" providerId="ADAL" clId="{C9E6EF60-2158-4659-8072-147E5D9ED09F}" dt="2025-03-07T11:45:32.468" v="261" actId="20577"/>
        <pc:sldMkLst>
          <pc:docMk/>
          <pc:sldMk cId="2313092108" sldId="315"/>
        </pc:sldMkLst>
      </pc:sldChg>
      <pc:sldChg chg="modNotesTx">
        <pc:chgData name="M Jackson" userId="09fbc4de-8bbe-40f6-8c54-82757df5f19d" providerId="ADAL" clId="{C9E6EF60-2158-4659-8072-147E5D9ED09F}" dt="2025-03-07T11:44:53.987" v="250" actId="6549"/>
        <pc:sldMkLst>
          <pc:docMk/>
          <pc:sldMk cId="909116525" sldId="316"/>
        </pc:sldMkLst>
      </pc:sldChg>
      <pc:sldChg chg="modNotesTx">
        <pc:chgData name="M Jackson" userId="09fbc4de-8bbe-40f6-8c54-82757df5f19d" providerId="ADAL" clId="{C9E6EF60-2158-4659-8072-147E5D9ED09F}" dt="2025-03-07T11:44:51.330" v="249" actId="6549"/>
        <pc:sldMkLst>
          <pc:docMk/>
          <pc:sldMk cId="3122936021" sldId="317"/>
        </pc:sldMkLst>
      </pc:sldChg>
      <pc:sldChg chg="modNotesTx">
        <pc:chgData name="M Jackson" userId="09fbc4de-8bbe-40f6-8c54-82757df5f19d" providerId="ADAL" clId="{C9E6EF60-2158-4659-8072-147E5D9ED09F}" dt="2025-03-07T11:45:02.783" v="251" actId="6549"/>
        <pc:sldMkLst>
          <pc:docMk/>
          <pc:sldMk cId="1407235176" sldId="319"/>
        </pc:sldMkLst>
      </pc:sldChg>
      <pc:sldChg chg="modNotesTx">
        <pc:chgData name="M Jackson" userId="09fbc4de-8bbe-40f6-8c54-82757df5f19d" providerId="ADAL" clId="{C9E6EF60-2158-4659-8072-147E5D9ED09F}" dt="2025-03-07T11:45:09.977" v="253" actId="6549"/>
        <pc:sldMkLst>
          <pc:docMk/>
          <pc:sldMk cId="3319097966" sldId="320"/>
        </pc:sldMkLst>
      </pc:sldChg>
      <pc:sldChg chg="modNotesTx">
        <pc:chgData name="M Jackson" userId="09fbc4de-8bbe-40f6-8c54-82757df5f19d" providerId="ADAL" clId="{C9E6EF60-2158-4659-8072-147E5D9ED09F}" dt="2025-03-07T11:45:18.458" v="257" actId="20577"/>
        <pc:sldMkLst>
          <pc:docMk/>
          <pc:sldMk cId="1457072482" sldId="321"/>
        </pc:sldMkLst>
      </pc:sldChg>
      <pc:sldChg chg="modNotesTx">
        <pc:chgData name="M Jackson" userId="09fbc4de-8bbe-40f6-8c54-82757df5f19d" providerId="ADAL" clId="{C9E6EF60-2158-4659-8072-147E5D9ED09F}" dt="2025-03-07T11:45:06.831" v="252" actId="6549"/>
        <pc:sldMkLst>
          <pc:docMk/>
          <pc:sldMk cId="368734760" sldId="322"/>
        </pc:sldMkLst>
      </pc:sldChg>
      <pc:sldChg chg="modNotesTx">
        <pc:chgData name="M Jackson" userId="09fbc4de-8bbe-40f6-8c54-82757df5f19d" providerId="ADAL" clId="{C9E6EF60-2158-4659-8072-147E5D9ED09F}" dt="2025-03-07T11:45:13.868" v="254" actId="6549"/>
        <pc:sldMkLst>
          <pc:docMk/>
          <pc:sldMk cId="1726274863" sldId="323"/>
        </pc:sldMkLst>
      </pc:sldChg>
      <pc:sldChg chg="modNotesTx">
        <pc:chgData name="M Jackson" userId="09fbc4de-8bbe-40f6-8c54-82757df5f19d" providerId="ADAL" clId="{C9E6EF60-2158-4659-8072-147E5D9ED09F}" dt="2025-03-07T11:45:25.467" v="259" actId="20577"/>
        <pc:sldMkLst>
          <pc:docMk/>
          <pc:sldMk cId="3923004247" sldId="324"/>
        </pc:sldMkLst>
      </pc:sldChg>
      <pc:sldChg chg="modNotesTx">
        <pc:chgData name="M Jackson" userId="09fbc4de-8bbe-40f6-8c54-82757df5f19d" providerId="ADAL" clId="{C9E6EF60-2158-4659-8072-147E5D9ED09F}" dt="2025-03-07T11:45:28.940" v="260" actId="20577"/>
        <pc:sldMkLst>
          <pc:docMk/>
          <pc:sldMk cId="550578628" sldId="325"/>
        </pc:sldMkLst>
      </pc:sldChg>
      <pc:sldChg chg="modNotesTx">
        <pc:chgData name="M Jackson" userId="09fbc4de-8bbe-40f6-8c54-82757df5f19d" providerId="ADAL" clId="{C9E6EF60-2158-4659-8072-147E5D9ED09F}" dt="2025-03-07T11:44:36.551" v="246" actId="6549"/>
        <pc:sldMkLst>
          <pc:docMk/>
          <pc:sldMk cId="2164454572" sldId="326"/>
        </pc:sldMkLst>
      </pc:sldChg>
      <pc:sldChg chg="modNotesTx">
        <pc:chgData name="M Jackson" userId="09fbc4de-8bbe-40f6-8c54-82757df5f19d" providerId="ADAL" clId="{C9E6EF60-2158-4659-8072-147E5D9ED09F}" dt="2025-03-07T11:45:21.797" v="258" actId="20577"/>
        <pc:sldMkLst>
          <pc:docMk/>
          <pc:sldMk cId="193594309" sldId="327"/>
        </pc:sldMkLst>
      </pc:sldChg>
      <pc:sldChg chg="modNotesTx">
        <pc:chgData name="M Jackson" userId="09fbc4de-8bbe-40f6-8c54-82757df5f19d" providerId="ADAL" clId="{C9E6EF60-2158-4659-8072-147E5D9ED09F}" dt="2025-03-07T11:45:35.722" v="262" actId="20577"/>
        <pc:sldMkLst>
          <pc:docMk/>
          <pc:sldMk cId="2842034959" sldId="328"/>
        </pc:sldMkLst>
      </pc:sldChg>
      <pc:sldChg chg="addSp modSp add mod modNotesTx">
        <pc:chgData name="M Jackson" userId="09fbc4de-8bbe-40f6-8c54-82757df5f19d" providerId="ADAL" clId="{C9E6EF60-2158-4659-8072-147E5D9ED09F}" dt="2025-03-07T11:43:50.761" v="236" actId="6549"/>
        <pc:sldMkLst>
          <pc:docMk/>
          <pc:sldMk cId="493051335" sldId="329"/>
        </pc:sldMkLst>
        <pc:spChg chg="add mod">
          <ac:chgData name="M Jackson" userId="09fbc4de-8bbe-40f6-8c54-82757df5f19d" providerId="ADAL" clId="{C9E6EF60-2158-4659-8072-147E5D9ED09F}" dt="2025-03-07T11:43:40.174" v="190" actId="207"/>
          <ac:spMkLst>
            <pc:docMk/>
            <pc:sldMk cId="493051335" sldId="329"/>
            <ac:spMk id="3" creationId="{8DDFCADE-1B24-4DB5-900A-D34AB40C5A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8712C-7361-4D5F-9C4F-356E24F350AE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E5E7B-EE35-4420-AD87-5AF09F907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0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5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Fear of failure</a:t>
            </a:r>
          </a:p>
          <a:p>
            <a:endParaRPr lang="en-US" dirty="0"/>
          </a:p>
          <a:p>
            <a:r>
              <a:rPr lang="en-US" dirty="0"/>
              <a:t>Supporting them with positive/growth mindsets – I didn’t get the grade – YET</a:t>
            </a:r>
          </a:p>
          <a:p>
            <a:r>
              <a:rPr lang="en-US" dirty="0"/>
              <a:t>You will, you can , you have to try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3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0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04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90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9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77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96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36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5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0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2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9DEE5-A78E-4AFB-832F-4D27F12D70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1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3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E5E7B-EE35-4420-AD87-5AF09F9073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1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441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376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632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7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3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7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4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0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0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820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332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622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421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7928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620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3716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280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6A8-5542-4FB4-9607-3B5793AFFA1A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FA63-18B5-4989-9466-D72D043B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062844-E6AA-4A31-B90C-1F09490E67ED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FDC2272-3E8F-48DA-8790-228B174D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9CC92F-E08B-7E6F-7140-8915FC4E3D31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14" name="Picture 13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463AD9A0-A90A-EE0E-090B-6759F2B7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15" name="Picture 14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E211EA8E-39FC-C348-6A59-F00C27468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3" name="AutoShape 2" descr="https://attachments.office.net/owa/RPitcock@ixworthfreeschool.org.uk/service.svc/s/GetAttachmentThumbnail?id=AQMkADIzYThiMjA1LTkzYjgtNGQwYS05OGQ3LTc0Y2FhATE4OWEwOABGAAADEScb6oFQqES4NoS7AaCpnAcArQEwFvkzqk69eZFf8WU%2BAwAAAgEMAAAArQEwFvkzqk69eZFf8WU%2BAwACPmd6TgAAAAESABAAD1t3BgR%2FskOznIlh2gw4Ig%3D%3D&amp;thumbnailType=2&amp;owa=outlook.office.com&amp;scriptVer=2019061001.08&amp;X-OWA-CANARY=nwblhk3FDE2_R1VGXd3THhDMBAME9dYYpM_kRTX8jERP4iWYHRBYeWGdEFXUdXJH5lFsltEnPzo.&amp;token=eyJhbGciOiJSUzI1NiIsImtpZCI6IjA2MDBGOUY2NzQ2MjA3MzdFNzM0MDRFMjg3QzQ1QTgxOENCN0NFQjgiLCJ4NXQiOiJCZ0Q1OW5SaUJ6Zm5OQVRpaDhSYWdZeTN6cmciLCJ0eXAiOiJKV1QifQ.eyJ2ZXIiOiJFeGNoYW5nZS5DYWxsYmFjay5WMSIsImFwcGN0eHNlbmRlciI6Ik93YURvd25sb2FkQGNjNTNmMjBjLWJjYmUtNDVhOC05Yjg4LTcyOTIzNjFjYmE2YiIsImFwcGN0eCI6IntcIm1zZXhjaHByb3RcIjpcIm93YVwiLFwicHJpbWFyeXNpZFwiOlwiUy0xLTUtMjEtMjkxMTUwMzk3LTM1MTQyNzY5NDgtMjkwMjY2OTY2Ny00MzY0NDkwXCIsXCJwdWlkXCI6XCIxMTUzOTA2NjYxMDgxODc0MzM1XCIsXCJvaWRcIjpcImQ1YTFhNzE4LTljMTktNGJlYy1hOGU0LTU0MDQ3MTEyMDBmY1wiLFwic2NvcGVcIjpcIk93YURvd25sb2FkXCJ9IiwibmJmIjoxNTYwOTgyNTg4LCJleHAiOjE1NjA5ODMxODgsImlzcyI6IjAwMDAwMDAyLTAwMDAtMGZmMS1jZTAwLTAwMDAwMDAwMDAwMEBjYzUzZjIwYy1iY2JlLTQ1YTgtOWI4OC03MjkyMzYxY2JhNmIiLCJhdWQiOiIwMDAwMDAwMi0wMDAwLTBmZjEtY2UwMC0wMDAwMDAwMDAwMDAvYXR0YWNobWVudHMub2ZmaWNlLm5ldEBjYzUzZjIwYy1iY2JlLTQ1YTgtOWI4OC03MjkyMzYxY2JhNmIifQ.lZVts0GYeqPtdwq-3dXc5Olr74GjBR3TyKKlM_ROYMdehgUCQ8lAGlqJDs23HgcbBgNnbhfskCa-4eP5osk6QxwL-1QqACSlQn87LiU42vsqtk_IomjGdWbHpmTUAEnpe9vtvbAOpkq-zN6mWn5v8pMDiYTV3Xd2RxlE059f738F9WwJKr0AWWGOjGyfNrjT09M-jVh3EJ_iDXXiqc1EYlBrscX2IKrDMFHFb8vUOTteM6HUODwPQhkBoqcMwQiXmwMUXtwBxIPgL3ZcnWjuC1UJIzi0Urb_s2Xh-dLhUUYH7bB6PukQ9K84deJbu8ECcHJMwK4xF5HZzCvQ8OnhhQ&amp;animation=tr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" name="AutoShape 4" descr="https://attachments.office.net/owa/RPitcock@ixworthfreeschool.org.uk/service.svc/s/GetAttachmentThumbnail?id=AQMkADIzYThiMjA1LTkzYjgtNGQwYS05OGQ3LTc0Y2FhATE4OWEwOABGAAADEScb6oFQqES4NoS7AaCpnAcArQEwFvkzqk69eZFf8WU%2BAwAAAgEMAAAArQEwFvkzqk69eZFf8WU%2BAwACPmd6TgAAAAESABAAD1t3BgR%2FskOznIlh2gw4Ig%3D%3D&amp;thumbnailType=2&amp;owa=outlook.office.com&amp;scriptVer=2019061001.08&amp;X-OWA-CANARY=nwblhk3FDE2_R1VGXd3THhDMBAME9dYYpM_kRTX8jERP4iWYHRBYeWGdEFXUdXJH5lFsltEnPzo.&amp;token=eyJhbGciOiJSUzI1NiIsImtpZCI6IjA2MDBGOUY2NzQ2MjA3MzdFNzM0MDRFMjg3QzQ1QTgxOENCN0NFQjgiLCJ4NXQiOiJCZ0Q1OW5SaUJ6Zm5OQVRpaDhSYWdZeTN6cmciLCJ0eXAiOiJKV1QifQ.eyJ2ZXIiOiJFeGNoYW5nZS5DYWxsYmFjay5WMSIsImFwcGN0eHNlbmRlciI6Ik93YURvd25sb2FkQGNjNTNmMjBjLWJjYmUtNDVhOC05Yjg4LTcyOTIzNjFjYmE2YiIsImFwcGN0eCI6IntcIm1zZXhjaHByb3RcIjpcIm93YVwiLFwicHJpbWFyeXNpZFwiOlwiUy0xLTUtMjEtMjkxMTUwMzk3LTM1MTQyNzY5NDgtMjkwMjY2OTY2Ny00MzY0NDkwXCIsXCJwdWlkXCI6XCIxMTUzOTA2NjYxMDgxODc0MzM1XCIsXCJvaWRcIjpcImQ1YTFhNzE4LTljMTktNGJlYy1hOGU0LTU0MDQ3MTEyMDBmY1wiLFwic2NvcGVcIjpcIk93YURvd25sb2FkXCJ9IiwibmJmIjoxNTYwOTgyNTg4LCJleHAiOjE1NjA5ODMxODgsImlzcyI6IjAwMDAwMDAyLTAwMDAtMGZmMS1jZTAwLTAwMDAwMDAwMDAwMEBjYzUzZjIwYy1iY2JlLTQ1YTgtOWI4OC03MjkyMzYxY2JhNmIiLCJhdWQiOiIwMDAwMDAwMi0wMDAwLTBmZjEtY2UwMC0wMDAwMDAwMDAwMDAvYXR0YWNobWVudHMub2ZmaWNlLm5ldEBjYzUzZjIwYy1iY2JlLTQ1YTgtOWI4OC03MjkyMzYxY2JhNmIifQ.lZVts0GYeqPtdwq-3dXc5Olr74GjBR3TyKKlM_ROYMdehgUCQ8lAGlqJDs23HgcbBgNnbhfskCa-4eP5osk6QxwL-1QqACSlQn87LiU42vsqtk_IomjGdWbHpmTUAEnpe9vtvbAOpkq-zN6mWn5v8pMDiYTV3Xd2RxlE059f738F9WwJKr0AWWGOjGyfNrjT09M-jVh3EJ_iDXXiqc1EYlBrscX2IKrDMFHFb8vUOTteM6HUODwPQhkBoqcMwQiXmwMUXtwBxIPgL3ZcnWjuC1UJIzi0Urb_s2Xh-dLhUUYH7bB6PukQ9K84deJbu8ECcHJMwK4xF5HZzCvQ8OnhhQ&amp;animation=tru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Supporting your child through their GCSEs</a:t>
            </a:r>
          </a:p>
        </p:txBody>
      </p:sp>
    </p:spTree>
    <p:extLst>
      <p:ext uri="{BB962C8B-B14F-4D97-AF65-F5344CB8AC3E}">
        <p14:creationId xmlns:p14="http://schemas.microsoft.com/office/powerpoint/2010/main" val="63965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Fear of failure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3" y="2538322"/>
            <a:ext cx="11404331" cy="3698990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Riding a bike, walking, talking, reading, writing, kicking a ball etc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Learning often requires failure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Support resilience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Reassure its normal and learning is often challenging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Sometimes, you have to put it down and come back to it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Try different ways around the problem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Discussion is a useful aid 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B72D363-823D-406C-BE6A-8EF64C37F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174" y="0"/>
            <a:ext cx="3678981" cy="2608232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E269D02-6650-4DD4-8D6E-DE7D5663705A}"/>
              </a:ext>
            </a:extLst>
          </p:cNvPr>
          <p:cNvSpPr txBox="1">
            <a:spLocks/>
          </p:cNvSpPr>
          <p:nvPr/>
        </p:nvSpPr>
        <p:spPr>
          <a:xfrm>
            <a:off x="6656294" y="4921624"/>
            <a:ext cx="8436714" cy="149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rgbClr val="006853"/>
                </a:solidFill>
                <a:latin typeface="Gill Sans MT"/>
              </a:rPr>
              <a:t>YET!</a:t>
            </a:r>
            <a:endParaRPr lang="en-GB" sz="7200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58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Alphabet challenge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30 seconds to work out:</a:t>
            </a: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Letters: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16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21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407235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Alphabet challenge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Letters: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8			H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5			E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12			L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16			p</a:t>
            </a:r>
          </a:p>
          <a:p>
            <a:pPr lvl="2" fontAlgn="base"/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21			U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19			S</a:t>
            </a:r>
          </a:p>
        </p:txBody>
      </p:sp>
      <p:sp>
        <p:nvSpPr>
          <p:cNvPr id="4" name="Star: 5 Points 3" descr="Name that tune!&#10;">
            <a:extLst>
              <a:ext uri="{FF2B5EF4-FFF2-40B4-BE49-F238E27FC236}">
                <a16:creationId xmlns:a16="http://schemas.microsoft.com/office/drawing/2014/main" id="{1D51EBAF-1775-4F34-8CD8-4B4725BA355D}"/>
              </a:ext>
            </a:extLst>
          </p:cNvPr>
          <p:cNvSpPr/>
          <p:nvPr/>
        </p:nvSpPr>
        <p:spPr>
          <a:xfrm>
            <a:off x="6516963" y="1849384"/>
            <a:ext cx="4348263" cy="3870480"/>
          </a:xfrm>
          <a:prstGeom prst="star5">
            <a:avLst/>
          </a:prstGeom>
          <a:solidFill>
            <a:schemeClr val="bg1"/>
          </a:solidFill>
          <a:ln w="50800">
            <a:solidFill>
              <a:srgbClr val="006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Name that tune?</a:t>
            </a:r>
          </a:p>
        </p:txBody>
      </p:sp>
    </p:spTree>
    <p:extLst>
      <p:ext uri="{BB962C8B-B14F-4D97-AF65-F5344CB8AC3E}">
        <p14:creationId xmlns:p14="http://schemas.microsoft.com/office/powerpoint/2010/main" val="368734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 err="1">
                <a:solidFill>
                  <a:srgbClr val="006853"/>
                </a:solidFill>
                <a:latin typeface="Gill Sans MT"/>
              </a:rPr>
              <a:t>Mindmaps</a:t>
            </a:r>
            <a:r>
              <a:rPr lang="en-GB" b="1" dirty="0">
                <a:solidFill>
                  <a:srgbClr val="006853"/>
                </a:solidFill>
                <a:latin typeface="Gill Sans MT"/>
              </a:rPr>
              <a:t> and brainstorms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Early challenges to the Weimar republic</a:t>
            </a: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Create a bubble in the middle with the title</a:t>
            </a: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Add the key blocks of information around the bubble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Treaty of Versailles (1919)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French invasion of the Ruhr (1923)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Political assassinations (various)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Hyperinflation (1924)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Spartacist uprising  (1919)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Kapp Putsch (1920)</a:t>
            </a:r>
          </a:p>
          <a:p>
            <a:pPr lvl="2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Munich Putsch (1923)</a:t>
            </a:r>
          </a:p>
        </p:txBody>
      </p:sp>
    </p:spTree>
    <p:extLst>
      <p:ext uri="{BB962C8B-B14F-4D97-AF65-F5344CB8AC3E}">
        <p14:creationId xmlns:p14="http://schemas.microsoft.com/office/powerpoint/2010/main" val="3319097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 err="1">
                <a:solidFill>
                  <a:srgbClr val="006853"/>
                </a:solidFill>
                <a:latin typeface="Gill Sans MT"/>
              </a:rPr>
              <a:t>Mindmaps</a:t>
            </a:r>
            <a:r>
              <a:rPr lang="en-GB" b="1" dirty="0">
                <a:solidFill>
                  <a:srgbClr val="006853"/>
                </a:solidFill>
                <a:latin typeface="Gill Sans MT"/>
              </a:rPr>
              <a:t> and brainstorms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 wrap="square">
            <a:normAutofit fontScale="85000" lnSpcReduction="20000"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For each, add a little detail about the event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(Y11 History students – no pressure!!!)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Add links between them – along the line, why does one event cause/contribute to the other?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2 – expand the information about each event to include a narrative.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3 – Answer an exam question using the details e.g. explain why their were early challenges for the Weimar Republic.</a:t>
            </a:r>
          </a:p>
        </p:txBody>
      </p:sp>
      <p:sp>
        <p:nvSpPr>
          <p:cNvPr id="9" name="Star: 5 Points 8" descr="Name that tune!&#10;">
            <a:extLst>
              <a:ext uri="{FF2B5EF4-FFF2-40B4-BE49-F238E27FC236}">
                <a16:creationId xmlns:a16="http://schemas.microsoft.com/office/drawing/2014/main" id="{199FED81-6B97-4EEE-A56C-329BFA7957FD}"/>
              </a:ext>
            </a:extLst>
          </p:cNvPr>
          <p:cNvSpPr/>
          <p:nvPr/>
        </p:nvSpPr>
        <p:spPr>
          <a:xfrm>
            <a:off x="6589060" y="1532964"/>
            <a:ext cx="5375122" cy="4383741"/>
          </a:xfrm>
          <a:prstGeom prst="star5">
            <a:avLst/>
          </a:prstGeom>
          <a:solidFill>
            <a:srgbClr val="006853"/>
          </a:solidFill>
          <a:ln w="50800">
            <a:solidFill>
              <a:srgbClr val="006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Change the format</a:t>
            </a:r>
          </a:p>
        </p:txBody>
      </p:sp>
    </p:spTree>
    <p:extLst>
      <p:ext uri="{BB962C8B-B14F-4D97-AF65-F5344CB8AC3E}">
        <p14:creationId xmlns:p14="http://schemas.microsoft.com/office/powerpoint/2010/main" val="1726274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The rule of three (triangulate)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1 – Create the mind map/diagram and details.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2 – Expand the information about each event to include a narrative of the events.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3 – Answer an exam question using the details e.g. explain why their were early challenges for the Weimar Republic.</a:t>
            </a:r>
          </a:p>
        </p:txBody>
      </p:sp>
    </p:spTree>
    <p:extLst>
      <p:ext uri="{BB962C8B-B14F-4D97-AF65-F5344CB8AC3E}">
        <p14:creationId xmlns:p14="http://schemas.microsoft.com/office/powerpoint/2010/main" val="1457072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The rule of three (triangulate)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1 – Create the revision cards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2 – Work with a partner to ask questions and answer them verbally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3 – Look at the question and write a full answer in continuous prose.</a:t>
            </a:r>
          </a:p>
        </p:txBody>
      </p:sp>
    </p:spTree>
    <p:extLst>
      <p:ext uri="{BB962C8B-B14F-4D97-AF65-F5344CB8AC3E}">
        <p14:creationId xmlns:p14="http://schemas.microsoft.com/office/powerpoint/2010/main" val="193594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Oracy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7026558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The ability to explain to another person the topic and your understanding of it.</a:t>
            </a:r>
          </a:p>
          <a:p>
            <a:pPr marL="0" indent="0" fontAlgn="base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FontTx/>
              <a:buChar char="-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Discuss topics with you</a:t>
            </a:r>
          </a:p>
          <a:p>
            <a:pPr fontAlgn="base">
              <a:buFontTx/>
              <a:buChar char="-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Change the format of information </a:t>
            </a:r>
          </a:p>
          <a:p>
            <a:pPr fontAlgn="base">
              <a:buFontTx/>
              <a:buChar char="-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Teach parents/siblings/friends what you know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EB1BA-0F90-40B7-8080-7405EE9B2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290" y="2684364"/>
            <a:ext cx="4273237" cy="34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4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Homework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But mum, I have no homework…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Seneca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Revision guides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Reading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Explain to someone else what you know about X,Y or Z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GCSE Bitesize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Flashcards</a:t>
            </a:r>
          </a:p>
          <a:p>
            <a:pPr fontAlgn="base"/>
            <a:r>
              <a:rPr lang="en-GB" b="1" dirty="0" err="1">
                <a:solidFill>
                  <a:schemeClr val="tx2">
                    <a:lumMod val="50000"/>
                  </a:schemeClr>
                </a:solidFill>
              </a:rPr>
              <a:t>Youtube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Change the format of your notes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Summarise</a:t>
            </a:r>
          </a:p>
        </p:txBody>
      </p:sp>
    </p:spTree>
    <p:extLst>
      <p:ext uri="{BB962C8B-B14F-4D97-AF65-F5344CB8AC3E}">
        <p14:creationId xmlns:p14="http://schemas.microsoft.com/office/powerpoint/2010/main" val="550578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Downtime and burnout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972800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Plan your revision time to include breaks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20 min stints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Rewards built in to your schedules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ESSENTIAL for all students</a:t>
            </a:r>
          </a:p>
          <a:p>
            <a:pPr lvl="1"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Downtime/recreation</a:t>
            </a:r>
          </a:p>
        </p:txBody>
      </p:sp>
    </p:spTree>
    <p:extLst>
      <p:ext uri="{BB962C8B-B14F-4D97-AF65-F5344CB8AC3E}">
        <p14:creationId xmlns:p14="http://schemas.microsoft.com/office/powerpoint/2010/main" val="2313092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7520"/>
            <a:ext cx="5732783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Letters to numbers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7E3C24-B2F0-4748-B1C7-D533354E4A57}"/>
              </a:ext>
            </a:extLst>
          </p:cNvPr>
          <p:cNvGrpSpPr/>
          <p:nvPr/>
        </p:nvGrpSpPr>
        <p:grpSpPr>
          <a:xfrm>
            <a:off x="6192079" y="0"/>
            <a:ext cx="6188538" cy="6869546"/>
            <a:chOff x="3409950" y="366980"/>
            <a:chExt cx="5952527" cy="65283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A5C6BF-9CB2-456E-B161-4ECD0CA76A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09950" y="366980"/>
              <a:ext cx="5952527" cy="652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34054A-38BA-4B9C-AA81-BDAA5F524465}"/>
                </a:ext>
              </a:extLst>
            </p:cNvPr>
            <p:cNvSpPr txBox="1"/>
            <p:nvPr/>
          </p:nvSpPr>
          <p:spPr>
            <a:xfrm>
              <a:off x="6545448" y="781340"/>
              <a:ext cx="691116" cy="276999"/>
            </a:xfrm>
            <a:prstGeom prst="rect">
              <a:avLst/>
            </a:prstGeom>
            <a:solidFill>
              <a:srgbClr val="7E808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>
                  <a:solidFill>
                    <a:srgbClr val="FFFFFF"/>
                  </a:solidFill>
                  <a:latin typeface="+mj-lt"/>
                </a:rPr>
                <a:t>Old</a:t>
              </a: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12D1608-4232-4316-B272-8D3295AD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2493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In summary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1280506" cy="4525963"/>
          </a:xfrm>
        </p:spPr>
        <p:txBody>
          <a:bodyPr>
            <a:noAutofit/>
          </a:bodyPr>
          <a:lstStyle/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Take an interest in their studies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Ask to look at books (including review windows)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Organise a work space for them to study at home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Assist them with extension work / homework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Discuss their reports with them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Plan a revision timetable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Help them to set ambitious yet realistic targets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Encourage them to have a healthy lifestyle</a:t>
            </a:r>
          </a:p>
          <a:p>
            <a:pPr fontAlgn="base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Do contact the School if 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284203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What links these together?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164A4-0A1C-4551-AC67-A81137B68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868977"/>
            <a:ext cx="5009229" cy="2500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25953-F0D2-4512-9C01-DFABBCE9B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275" y="3429000"/>
            <a:ext cx="4443809" cy="2084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887D0-7E43-4478-9B57-28A5B1670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490" y="1774568"/>
            <a:ext cx="3323692" cy="3234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8AE6EA-2B27-4A91-8B57-FC93CE5DC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649" y="4000047"/>
            <a:ext cx="2981619" cy="1956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69F3EC-F42C-49D5-9992-69D73AC05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469" y="1638018"/>
            <a:ext cx="3014189" cy="20219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C8F28E-87C9-4789-B419-B44EA8621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80" y="4184142"/>
            <a:ext cx="1772975" cy="15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545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What links these together?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164A4-0A1C-4551-AC67-A81137B68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868977"/>
            <a:ext cx="5009229" cy="2500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25953-F0D2-4512-9C01-DFABBCE9B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275" y="3429000"/>
            <a:ext cx="4443809" cy="2084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887D0-7E43-4478-9B57-28A5B1670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490" y="1774568"/>
            <a:ext cx="3323692" cy="3234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8AE6EA-2B27-4A91-8B57-FC93CE5DC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649" y="4000047"/>
            <a:ext cx="2981619" cy="1956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69F3EC-F42C-49D5-9992-69D73AC05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469" y="1638018"/>
            <a:ext cx="3014189" cy="20219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C8F28E-87C9-4789-B419-B44EA8621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80" y="4184142"/>
            <a:ext cx="1772975" cy="15480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DDFCADE-1B24-4DB5-900A-D34AB40C5A2F}"/>
              </a:ext>
            </a:extLst>
          </p:cNvPr>
          <p:cNvSpPr/>
          <p:nvPr/>
        </p:nvSpPr>
        <p:spPr>
          <a:xfrm>
            <a:off x="1325555" y="1909531"/>
            <a:ext cx="9676044" cy="3875180"/>
          </a:xfrm>
          <a:prstGeom prst="ellipse">
            <a:avLst/>
          </a:prstGeom>
          <a:solidFill>
            <a:srgbClr val="006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takes considerable practice to become as fluent in all these skills as the people in the image.  It does not happen by chance!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Revision is another word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49305133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Ebbinghaus curve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3804F-9ADF-43FD-A97A-4DBD0979DF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92" y="1738863"/>
            <a:ext cx="9572626" cy="47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31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88264" y="2671638"/>
            <a:ext cx="485030" cy="49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90236" y="3476045"/>
            <a:ext cx="485030" cy="49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6713" y="1774466"/>
            <a:ext cx="485030" cy="49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9" idx="0"/>
            <a:endCxn id="10" idx="4"/>
          </p:cNvCxnSpPr>
          <p:nvPr/>
        </p:nvCxnSpPr>
        <p:spPr>
          <a:xfrm flipV="1">
            <a:off x="7932751" y="2267447"/>
            <a:ext cx="466477" cy="1208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1"/>
            <a:endCxn id="6" idx="5"/>
          </p:cNvCxnSpPr>
          <p:nvPr/>
        </p:nvCxnSpPr>
        <p:spPr>
          <a:xfrm flipH="1" flipV="1">
            <a:off x="6902263" y="3092424"/>
            <a:ext cx="859004" cy="4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233822" y="4286445"/>
            <a:ext cx="485030" cy="492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61259" y="1259648"/>
            <a:ext cx="485030" cy="492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7961" y="3205067"/>
            <a:ext cx="485030" cy="492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stCxn id="6" idx="7"/>
            <a:endCxn id="18" idx="4"/>
          </p:cNvCxnSpPr>
          <p:nvPr/>
        </p:nvCxnSpPr>
        <p:spPr>
          <a:xfrm flipV="1">
            <a:off x="6902263" y="1752629"/>
            <a:ext cx="101511" cy="9912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18" idx="5"/>
          </p:cNvCxnSpPr>
          <p:nvPr/>
        </p:nvCxnSpPr>
        <p:spPr>
          <a:xfrm flipH="1" flipV="1">
            <a:off x="7175258" y="1680434"/>
            <a:ext cx="586009" cy="1867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9" idx="2"/>
          </p:cNvCxnSpPr>
          <p:nvPr/>
        </p:nvCxnSpPr>
        <p:spPr>
          <a:xfrm flipV="1">
            <a:off x="8175266" y="3451558"/>
            <a:ext cx="1192695" cy="270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5"/>
            <a:endCxn id="19" idx="4"/>
          </p:cNvCxnSpPr>
          <p:nvPr/>
        </p:nvCxnSpPr>
        <p:spPr>
          <a:xfrm flipV="1">
            <a:off x="6647821" y="3698048"/>
            <a:ext cx="2962655" cy="10091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7"/>
            <a:endCxn id="6" idx="4"/>
          </p:cNvCxnSpPr>
          <p:nvPr/>
        </p:nvCxnSpPr>
        <p:spPr>
          <a:xfrm flipV="1">
            <a:off x="6647821" y="3164619"/>
            <a:ext cx="82958" cy="1194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932751" y="638755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723120" y="1774466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59579" y="4733736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968240" y="1920240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33067" y="5269124"/>
            <a:ext cx="485030" cy="4929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>
            <a:stCxn id="10" idx="0"/>
            <a:endCxn id="35" idx="4"/>
          </p:cNvCxnSpPr>
          <p:nvPr/>
        </p:nvCxnSpPr>
        <p:spPr>
          <a:xfrm flipH="1" flipV="1">
            <a:off x="8175266" y="1131736"/>
            <a:ext cx="223962" cy="6427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7"/>
            <a:endCxn id="36" idx="1"/>
          </p:cNvCxnSpPr>
          <p:nvPr/>
        </p:nvCxnSpPr>
        <p:spPr>
          <a:xfrm>
            <a:off x="8570712" y="1846661"/>
            <a:ext cx="1223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7"/>
            <a:endCxn id="36" idx="2"/>
          </p:cNvCxnSpPr>
          <p:nvPr/>
        </p:nvCxnSpPr>
        <p:spPr>
          <a:xfrm flipV="1">
            <a:off x="8104235" y="2020957"/>
            <a:ext cx="1618885" cy="15272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0"/>
            <a:endCxn id="36" idx="4"/>
          </p:cNvCxnSpPr>
          <p:nvPr/>
        </p:nvCxnSpPr>
        <p:spPr>
          <a:xfrm flipV="1">
            <a:off x="9610476" y="2267447"/>
            <a:ext cx="355159" cy="937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7" idx="7"/>
            <a:endCxn id="19" idx="4"/>
          </p:cNvCxnSpPr>
          <p:nvPr/>
        </p:nvCxnSpPr>
        <p:spPr>
          <a:xfrm flipV="1">
            <a:off x="8973578" y="3698048"/>
            <a:ext cx="636898" cy="11078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6" idx="1"/>
            <a:endCxn id="35" idx="6"/>
          </p:cNvCxnSpPr>
          <p:nvPr/>
        </p:nvCxnSpPr>
        <p:spPr>
          <a:xfrm flipH="1" flipV="1">
            <a:off x="8417781" y="885246"/>
            <a:ext cx="1376370" cy="961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6"/>
            <a:endCxn id="18" idx="3"/>
          </p:cNvCxnSpPr>
          <p:nvPr/>
        </p:nvCxnSpPr>
        <p:spPr>
          <a:xfrm flipV="1">
            <a:off x="5453270" y="1680434"/>
            <a:ext cx="1379020" cy="486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9" idx="0"/>
            <a:endCxn id="38" idx="4"/>
          </p:cNvCxnSpPr>
          <p:nvPr/>
        </p:nvCxnSpPr>
        <p:spPr>
          <a:xfrm flipV="1">
            <a:off x="5075582" y="2413221"/>
            <a:ext cx="135173" cy="2855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7" idx="6"/>
            <a:endCxn id="9" idx="3"/>
          </p:cNvCxnSpPr>
          <p:nvPr/>
        </p:nvCxnSpPr>
        <p:spPr>
          <a:xfrm flipV="1">
            <a:off x="6718852" y="3896831"/>
            <a:ext cx="1042415" cy="636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" idx="6"/>
            <a:endCxn id="10" idx="3"/>
          </p:cNvCxnSpPr>
          <p:nvPr/>
        </p:nvCxnSpPr>
        <p:spPr>
          <a:xfrm flipV="1">
            <a:off x="6973294" y="2195252"/>
            <a:ext cx="1254450" cy="722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7" idx="1"/>
            <a:endCxn id="9" idx="5"/>
          </p:cNvCxnSpPr>
          <p:nvPr/>
        </p:nvCxnSpPr>
        <p:spPr>
          <a:xfrm flipH="1" flipV="1">
            <a:off x="8104235" y="3896831"/>
            <a:ext cx="526375" cy="909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7"/>
            <a:endCxn id="6" idx="3"/>
          </p:cNvCxnSpPr>
          <p:nvPr/>
        </p:nvCxnSpPr>
        <p:spPr>
          <a:xfrm flipV="1">
            <a:off x="5247066" y="3092424"/>
            <a:ext cx="1312229" cy="22488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984927" y="3761629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>
            <a:stCxn id="67" idx="6"/>
            <a:endCxn id="35" idx="2"/>
          </p:cNvCxnSpPr>
          <p:nvPr/>
        </p:nvCxnSpPr>
        <p:spPr>
          <a:xfrm>
            <a:off x="6730779" y="499607"/>
            <a:ext cx="1201972" cy="385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7"/>
            <a:endCxn id="67" idx="3"/>
          </p:cNvCxnSpPr>
          <p:nvPr/>
        </p:nvCxnSpPr>
        <p:spPr>
          <a:xfrm flipV="1">
            <a:off x="5382239" y="673902"/>
            <a:ext cx="934541" cy="1318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6" idx="7"/>
            <a:endCxn id="67" idx="4"/>
          </p:cNvCxnSpPr>
          <p:nvPr/>
        </p:nvCxnSpPr>
        <p:spPr>
          <a:xfrm flipV="1">
            <a:off x="5933528" y="746097"/>
            <a:ext cx="554736" cy="1924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5" idx="0"/>
            <a:endCxn id="36" idx="5"/>
          </p:cNvCxnSpPr>
          <p:nvPr/>
        </p:nvCxnSpPr>
        <p:spPr>
          <a:xfrm flipH="1" flipV="1">
            <a:off x="10137119" y="2195252"/>
            <a:ext cx="503051" cy="2380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6"/>
            <a:endCxn id="65" idx="2"/>
          </p:cNvCxnSpPr>
          <p:nvPr/>
        </p:nvCxnSpPr>
        <p:spPr>
          <a:xfrm flipV="1">
            <a:off x="9044609" y="4821834"/>
            <a:ext cx="1353046" cy="158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4" idx="6"/>
            <a:endCxn id="65" idx="3"/>
          </p:cNvCxnSpPr>
          <p:nvPr/>
        </p:nvCxnSpPr>
        <p:spPr>
          <a:xfrm flipV="1">
            <a:off x="7346342" y="4996129"/>
            <a:ext cx="3122344" cy="765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4" idx="7"/>
            <a:endCxn id="9" idx="4"/>
          </p:cNvCxnSpPr>
          <p:nvPr/>
        </p:nvCxnSpPr>
        <p:spPr>
          <a:xfrm flipV="1">
            <a:off x="7275311" y="3969026"/>
            <a:ext cx="657440" cy="16187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9" idx="6"/>
            <a:endCxn id="64" idx="2"/>
          </p:cNvCxnSpPr>
          <p:nvPr/>
        </p:nvCxnSpPr>
        <p:spPr>
          <a:xfrm>
            <a:off x="5318097" y="5515615"/>
            <a:ext cx="1543215" cy="246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1"/>
            <a:endCxn id="40" idx="4"/>
          </p:cNvCxnSpPr>
          <p:nvPr/>
        </p:nvCxnSpPr>
        <p:spPr>
          <a:xfrm flipH="1" flipV="1">
            <a:off x="4227442" y="4254610"/>
            <a:ext cx="676656" cy="1086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8" idx="3"/>
          </p:cNvCxnSpPr>
          <p:nvPr/>
        </p:nvCxnSpPr>
        <p:spPr>
          <a:xfrm flipV="1">
            <a:off x="4227442" y="2341026"/>
            <a:ext cx="811829" cy="1420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" idx="2"/>
            <a:endCxn id="18" idx="6"/>
          </p:cNvCxnSpPr>
          <p:nvPr/>
        </p:nvCxnSpPr>
        <p:spPr>
          <a:xfrm flipH="1" flipV="1">
            <a:off x="7246289" y="1506139"/>
            <a:ext cx="910424" cy="514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9" idx="0"/>
            <a:endCxn id="66" idx="4"/>
          </p:cNvCxnSpPr>
          <p:nvPr/>
        </p:nvCxnSpPr>
        <p:spPr>
          <a:xfrm flipV="1">
            <a:off x="5075582" y="3091732"/>
            <a:ext cx="686462" cy="2177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861312" y="5515614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0397655" y="4575343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519529" y="2598751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245749" y="253116"/>
            <a:ext cx="485030" cy="4929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1" name="Straight Connector 80"/>
          <p:cNvCxnSpPr>
            <a:stCxn id="17" idx="3"/>
            <a:endCxn id="39" idx="6"/>
          </p:cNvCxnSpPr>
          <p:nvPr/>
        </p:nvCxnSpPr>
        <p:spPr>
          <a:xfrm flipH="1">
            <a:off x="5318097" y="4707231"/>
            <a:ext cx="986756" cy="808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C4D740D-4AEC-48AF-8507-4F456489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Building Schemata.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0480DF-2B8C-4E3A-9DF5-1841157017AD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9" name="Picture 68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77DBED1-BC21-4C6C-896B-81FC2E33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0" name="Picture 69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9AF05BB6-D03D-4F48-AF81-08B6E1102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5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AB5DEF7-C61A-4545-8407-92841F5F6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008" y="95146"/>
            <a:ext cx="4514992" cy="2071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Work space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2166730"/>
            <a:ext cx="10097818" cy="4070582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Fully equipped to prevent procrastination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Interruption free for concentration – phone?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Specific area just for them to work in or designated time slots etc.</a:t>
            </a:r>
          </a:p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All notes, resources required easily to hand.</a:t>
            </a:r>
          </a:p>
          <a:p>
            <a:pPr fontAlgn="base"/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Attendance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94" y="1711349"/>
            <a:ext cx="10097818" cy="4525963"/>
          </a:xfrm>
        </p:spPr>
        <p:txBody>
          <a:bodyPr>
            <a:noAutofit/>
          </a:bodyPr>
          <a:lstStyle/>
          <a:p>
            <a:pPr fontAlgn="base"/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Significant impact on outcomes:</a:t>
            </a:r>
          </a:p>
          <a:p>
            <a:pPr marL="0" indent="0" fontAlgn="base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Only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12%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of pupils with below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80%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school attendance achieve five or more GCSEs at grades 9 to 4 including English and Maths​</a:t>
            </a:r>
          </a:p>
          <a:p>
            <a:pPr lvl="1" fontAlgn="base"/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lvl="1" fontAlgn="base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Compared to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68%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pupils with attendance greater than </a:t>
            </a:r>
            <a:r>
              <a:rPr lang="en-GB" b="1" u="sng" dirty="0">
                <a:solidFill>
                  <a:schemeClr val="tx2">
                    <a:lumMod val="50000"/>
                  </a:schemeClr>
                </a:solidFill>
              </a:rPr>
              <a:t>95%. </a:t>
            </a:r>
          </a:p>
        </p:txBody>
      </p:sp>
    </p:spTree>
    <p:extLst>
      <p:ext uri="{BB962C8B-B14F-4D97-AF65-F5344CB8AC3E}">
        <p14:creationId xmlns:p14="http://schemas.microsoft.com/office/powerpoint/2010/main" val="312293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0908BD-5273-29A2-0157-5864BDE1DF49}"/>
              </a:ext>
            </a:extLst>
          </p:cNvPr>
          <p:cNvGrpSpPr/>
          <p:nvPr/>
        </p:nvGrpSpPr>
        <p:grpSpPr>
          <a:xfrm>
            <a:off x="3844" y="0"/>
            <a:ext cx="12184311" cy="6869546"/>
            <a:chOff x="3844" y="0"/>
            <a:chExt cx="12184311" cy="6869546"/>
          </a:xfrm>
        </p:grpSpPr>
        <p:pic>
          <p:nvPicPr>
            <p:cNvPr id="6" name="Picture 5" descr="A black background with a green square&#10;&#10;Description automatically generated">
              <a:extLst>
                <a:ext uri="{FF2B5EF4-FFF2-40B4-BE49-F238E27FC236}">
                  <a16:creationId xmlns:a16="http://schemas.microsoft.com/office/drawing/2014/main" id="{5AD51F82-2C09-F465-12C6-27348E08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" y="0"/>
              <a:ext cx="12184311" cy="6869546"/>
            </a:xfrm>
            <a:prstGeom prst="rect">
              <a:avLst/>
            </a:prstGeom>
          </p:spPr>
        </p:pic>
        <p:pic>
          <p:nvPicPr>
            <p:cNvPr id="7" name="Picture 6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5463216E-1B35-B49D-E121-99C35F5D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81" t="16498" r="299" b="17123"/>
            <a:stretch/>
          </p:blipFill>
          <p:spPr>
            <a:xfrm>
              <a:off x="127000" y="17446"/>
              <a:ext cx="3476290" cy="11200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706384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6853"/>
                </a:solidFill>
                <a:latin typeface="Gill Sans MT"/>
              </a:rPr>
              <a:t>Attitude</a:t>
            </a:r>
            <a:endParaRPr lang="en-GB" b="1" dirty="0">
              <a:solidFill>
                <a:srgbClr val="006853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E77D8-9CB4-4DF5-9309-2428DBAA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E3624F-9F2D-42BE-933A-9ED53B3D60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0787">
            <a:off x="474020" y="1154981"/>
            <a:ext cx="5416402" cy="54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A694E33461D44B2223F1313E44AF2" ma:contentTypeVersion="13" ma:contentTypeDescription="Create a new document." ma:contentTypeScope="" ma:versionID="cf7adc6bf6d4e7509f0071995390fafe">
  <xsd:schema xmlns:xsd="http://www.w3.org/2001/XMLSchema" xmlns:xs="http://www.w3.org/2001/XMLSchema" xmlns:p="http://schemas.microsoft.com/office/2006/metadata/properties" xmlns:ns2="e27a3014-6ad0-43ed-ac8d-bba7cd44160b" xmlns:ns3="8bf32d41-1a60-4d4c-a4ea-8110deef9a89" targetNamespace="http://schemas.microsoft.com/office/2006/metadata/properties" ma:root="true" ma:fieldsID="8f2a3a993b29bbdc5a1724ad3d591e4e" ns2:_="" ns3:_="">
    <xsd:import namespace="e27a3014-6ad0-43ed-ac8d-bba7cd44160b"/>
    <xsd:import namespace="8bf32d41-1a60-4d4c-a4ea-8110deef9a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a3014-6ad0-43ed-ac8d-bba7cd441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2bf2f8-834e-4431-9e65-95cdb0fe1a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32d41-1a60-4d4c-a4ea-8110deef9a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79b496-b79b-4b60-978d-17716d6dd3c9}" ma:internalName="TaxCatchAll" ma:showField="CatchAllData" ma:web="8bf32d41-1a60-4d4c-a4ea-8110deef9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f32d41-1a60-4d4c-a4ea-8110deef9a89" xsi:nil="true"/>
    <lcf76f155ced4ddcb4097134ff3c332f xmlns="e27a3014-6ad0-43ed-ac8d-bba7cd4416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AA06D8-56AC-4B9C-9C59-7C913780F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E969A0-5051-40C4-9FCF-61A1402C5329}">
  <ds:schemaRefs>
    <ds:schemaRef ds:uri="8bf32d41-1a60-4d4c-a4ea-8110deef9a89"/>
    <ds:schemaRef ds:uri="e27a3014-6ad0-43ed-ac8d-bba7cd4416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F62FEE-A21E-4849-96E9-88F191DE5C39}">
  <ds:schemaRefs>
    <ds:schemaRef ds:uri="8bf32d41-1a60-4d4c-a4ea-8110deef9a89"/>
    <ds:schemaRef ds:uri="e27a3014-6ad0-43ed-ac8d-bba7cd4416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721</Words>
  <Application>Microsoft Office PowerPoint</Application>
  <PresentationFormat>Widescreen</PresentationFormat>
  <Paragraphs>144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Wingdings 2</vt:lpstr>
      <vt:lpstr>Corbel</vt:lpstr>
      <vt:lpstr>Gill Sans MT</vt:lpstr>
      <vt:lpstr>Calibri</vt:lpstr>
      <vt:lpstr>Office Theme</vt:lpstr>
      <vt:lpstr>Frame</vt:lpstr>
      <vt:lpstr>Supporting your child through their GCSEs</vt:lpstr>
      <vt:lpstr>Letters to numbers</vt:lpstr>
      <vt:lpstr>What links these together?</vt:lpstr>
      <vt:lpstr>What links these together?</vt:lpstr>
      <vt:lpstr>Ebbinghaus curve</vt:lpstr>
      <vt:lpstr>Building Schemata.</vt:lpstr>
      <vt:lpstr>Work space</vt:lpstr>
      <vt:lpstr>Attendance</vt:lpstr>
      <vt:lpstr>Attitude</vt:lpstr>
      <vt:lpstr>Fear of failure</vt:lpstr>
      <vt:lpstr>Alphabet challenge</vt:lpstr>
      <vt:lpstr>Alphabet challenge</vt:lpstr>
      <vt:lpstr>Mindmaps and brainstorms</vt:lpstr>
      <vt:lpstr>Mindmaps and brainstorms</vt:lpstr>
      <vt:lpstr>The rule of three (triangulate)</vt:lpstr>
      <vt:lpstr>The rule of three (triangulate)</vt:lpstr>
      <vt:lpstr>Oracy</vt:lpstr>
      <vt:lpstr>Homework</vt:lpstr>
      <vt:lpstr>Downtime and burnout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Information evening</dc:title>
  <dc:creator>Mr M Jackson</dc:creator>
  <cp:lastModifiedBy>M Jackson</cp:lastModifiedBy>
  <cp:revision>3</cp:revision>
  <cp:lastPrinted>2024-09-03T07:18:34Z</cp:lastPrinted>
  <dcterms:created xsi:type="dcterms:W3CDTF">2017-06-19T09:03:39Z</dcterms:created>
  <dcterms:modified xsi:type="dcterms:W3CDTF">2025-03-07T11:46:46Z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0x010100638A694E33461D44B2223F1313E44AF2</vt:lpwstr>
  </property>
  <property fmtid="{D5CDD505-2E9C-101B-9397-08002B2CF9AE}" pid="3" name="MediaServiceImageTags">
    <vt:lpwstr/>
  </property>
</Properties>
</file>